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8"/>
  </p:notesMasterIdLst>
  <p:sldIdLst>
    <p:sldId id="262" r:id="rId2"/>
    <p:sldId id="257" r:id="rId3"/>
    <p:sldId id="263" r:id="rId4"/>
    <p:sldId id="259" r:id="rId5"/>
    <p:sldId id="260" r:id="rId6"/>
    <p:sldId id="258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A6F25-55D5-4D35-BBEB-088358DA5566}" type="datetimeFigureOut">
              <a:rPr lang="es-ES" smtClean="0"/>
              <a:t>20/04/2018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67ADB-CEFE-4772-B170-B968FB392C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939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1707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3768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Friday, April 20,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Friday, April 20,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Friday, April 20,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Friday, April 20,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Friday, April 20,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Friday, April 20,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Friday, April 20,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Friday, April 20,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Friday, April 20,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Friday, April 20,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Friday, April 20,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Friday, April 20,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</a:pPr>
            <a:r>
              <a:rPr lang="en-US" sz="6000" b="1" i="0" u="none" strike="noStrike" cap="none" dirty="0" err="1" smtClean="0">
                <a:solidFill>
                  <a:schemeClr val="dk2"/>
                </a:solidFill>
              </a:rPr>
              <a:t>Alarma</a:t>
            </a:r>
            <a:r>
              <a:rPr lang="en-US" sz="6000" b="1" i="0" u="none" strike="noStrike" cap="none" dirty="0" smtClean="0">
                <a:solidFill>
                  <a:schemeClr val="dk2"/>
                </a:solidFill>
              </a:rPr>
              <a:t> Multi-D</a:t>
            </a:r>
            <a:endParaRPr sz="6000" b="1" dirty="0"/>
          </a:p>
        </p:txBody>
      </p:sp>
      <p:sp>
        <p:nvSpPr>
          <p:cNvPr id="91" name="Shape 91"/>
          <p:cNvSpPr txBox="1">
            <a:spLocks noGrp="1"/>
          </p:cNvSpPr>
          <p:nvPr>
            <p:ph type="subTitle" idx="1"/>
          </p:nvPr>
        </p:nvSpPr>
        <p:spPr>
          <a:xfrm>
            <a:off x="685800" y="3505200"/>
            <a:ext cx="351601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accent1"/>
              </a:buClr>
              <a:buSzPts val="1427"/>
              <a:buFont typeface="Arial"/>
              <a:buNone/>
            </a:pPr>
            <a:r>
              <a:rPr lang="en-US" sz="1679" b="0" i="0" u="none" strike="noStrike" cap="none" dirty="0" smtClean="0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Emiliano </a:t>
            </a:r>
            <a:r>
              <a:rPr lang="en-US" sz="1679" b="0" i="0" u="none" strike="noStrike" cap="none" dirty="0" err="1" smtClean="0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Vázquez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accent1"/>
              </a:buClr>
              <a:buSzPts val="1427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None/>
            </a:pPr>
            <a:endParaRPr sz="1679" b="0" i="0" u="none" strike="noStrike" cap="none" dirty="0">
              <a:solidFill>
                <a:srgbClr val="5555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1302" y="6124050"/>
            <a:ext cx="3007964" cy="54086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3905080" y="3520567"/>
            <a:ext cx="4629122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lang="en-US" sz="2400" b="0" i="0" u="none" strike="noStrike" cap="none" dirty="0" err="1" smtClean="0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Alarma</a:t>
            </a:r>
            <a:r>
              <a:rPr lang="en-US" sz="2400" b="0" i="0" u="none" strike="noStrike" cap="none" dirty="0" smtClean="0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 smtClean="0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Multidispositivo</a:t>
            </a:r>
            <a:r>
              <a:rPr lang="en-US" sz="2400" b="0" i="0" u="none" strike="noStrike" cap="none" dirty="0" smtClean="0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 err="1" smtClean="0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escalable</a:t>
            </a:r>
            <a:r>
              <a:rPr lang="en-US" sz="2400" b="0" i="0" u="none" strike="noStrike" cap="none" dirty="0" smtClean="0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2400" dirty="0" smtClean="0">
                <a:solidFill>
                  <a:srgbClr val="55556F"/>
                </a:solidFill>
              </a:rPr>
              <a:t>control </a:t>
            </a:r>
            <a:r>
              <a:rPr lang="en-US" sz="2400" dirty="0" err="1" smtClean="0">
                <a:solidFill>
                  <a:srgbClr val="55556F"/>
                </a:solidFill>
              </a:rPr>
              <a:t>por</a:t>
            </a:r>
            <a:r>
              <a:rPr lang="en-US" sz="2400" dirty="0" smtClean="0">
                <a:solidFill>
                  <a:srgbClr val="55556F"/>
                </a:solidFill>
              </a:rPr>
              <a:t> </a:t>
            </a:r>
            <a:r>
              <a:rPr lang="en-US" sz="2400" dirty="0" err="1" smtClean="0">
                <a:solidFill>
                  <a:srgbClr val="55556F"/>
                </a:solidFill>
              </a:rPr>
              <a:t>Movil</a:t>
            </a:r>
            <a:r>
              <a:rPr lang="en-US" sz="2400" dirty="0" smtClean="0">
                <a:solidFill>
                  <a:srgbClr val="55556F"/>
                </a:solidFill>
              </a:rPr>
              <a:t>.</a:t>
            </a:r>
            <a:endParaRPr sz="2400" b="0" i="0" u="none" strike="noStrike" cap="none" dirty="0">
              <a:solidFill>
                <a:srgbClr val="5555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104192" y="6124050"/>
            <a:ext cx="7504186" cy="73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ROBÒTICA, LLENGUATGE  I PLANIFICACIÓ – ENGINYERIA  INFORMÀTICA - UAB</a:t>
            </a:r>
            <a:endParaRPr sz="10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7713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695" y="782674"/>
            <a:ext cx="8229600" cy="990600"/>
          </a:xfrm>
        </p:spPr>
        <p:txBody>
          <a:bodyPr/>
          <a:lstStyle/>
          <a:p>
            <a:r>
              <a:rPr lang="en-US" dirty="0" err="1" smtClean="0"/>
              <a:t>Esquema</a:t>
            </a:r>
            <a:r>
              <a:rPr lang="en-US" dirty="0" smtClean="0"/>
              <a:t> de </a:t>
            </a:r>
            <a:r>
              <a:rPr lang="en-US" dirty="0" err="1" smtClean="0"/>
              <a:t>componentes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05401" y="2184027"/>
            <a:ext cx="7974894" cy="4166690"/>
          </a:xfrm>
          <a:prstGeom prst="rect">
            <a:avLst/>
          </a:prstGeom>
          <a:ln>
            <a:solidFill>
              <a:srgbClr val="274857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i="1" dirty="0" smtClean="0"/>
              <a:t>#AQUÍ L’ESQUEMA FRITZING </a:t>
            </a:r>
          </a:p>
          <a:p>
            <a:pPr algn="ctr"/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79" y="2476672"/>
            <a:ext cx="7275513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891149" y="5168816"/>
            <a:ext cx="2356035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Dispositivo esclavo igual, pero sin lector ni reloj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5178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550695" y="345999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</a:pPr>
            <a:r>
              <a:rPr lang="en-US" sz="5400" dirty="0" err="1" smtClean="0"/>
              <a:t>Componentes</a:t>
            </a:r>
            <a:endParaRPr dirty="0"/>
          </a:p>
        </p:txBody>
      </p:sp>
      <p:graphicFrame>
        <p:nvGraphicFramePr>
          <p:cNvPr id="109" name="Shape 109"/>
          <p:cNvGraphicFramePr/>
          <p:nvPr>
            <p:extLst/>
          </p:nvPr>
        </p:nvGraphicFramePr>
        <p:xfrm>
          <a:off x="508970" y="1336599"/>
          <a:ext cx="5331375" cy="21694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349050"/>
                <a:gridCol w="982325"/>
              </a:tblGrid>
              <a:tr h="51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 smtClean="0"/>
                        <a:t>Componente</a:t>
                      </a:r>
                      <a:r>
                        <a:rPr lang="en-US" sz="1800" u="none" strike="noStrike" cap="none" dirty="0" smtClean="0"/>
                        <a:t> </a:t>
                      </a:r>
                      <a:r>
                        <a:rPr lang="en-US" sz="1800" u="none" strike="noStrike" cap="none" dirty="0" err="1" smtClean="0"/>
                        <a:t>Dispositivo</a:t>
                      </a:r>
                      <a:r>
                        <a:rPr lang="en-US" sz="1800" u="none" strike="noStrike" cap="none" dirty="0" smtClean="0"/>
                        <a:t> base</a:t>
                      </a:r>
                      <a:endParaRPr dirty="0"/>
                    </a:p>
                  </a:txBody>
                  <a:tcPr marL="91450" marR="91450" marT="45725" marB="45725"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Units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16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Arduino </a:t>
                      </a:r>
                      <a:r>
                        <a:rPr lang="en-US" sz="1800" i="0" dirty="0" err="1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WebMos</a:t>
                      </a:r>
                      <a:r>
                        <a:rPr lang="en-US" sz="1800" i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D1 R2</a:t>
                      </a:r>
                      <a:endParaRPr sz="1800" dirty="0"/>
                    </a:p>
                  </a:txBody>
                  <a:tcPr marL="91450" marR="91450" marT="45725" marB="45725"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/>
                        <a:t>1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Detector PIR (</a:t>
                      </a:r>
                      <a:r>
                        <a:rPr lang="en-US" sz="1800" i="0" dirty="0" err="1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movimiento</a:t>
                      </a:r>
                      <a:r>
                        <a:rPr lang="en-US" sz="1800" i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1800" dirty="0" smtClean="0"/>
                    </a:p>
                  </a:txBody>
                  <a:tcPr marL="91450" marR="91450" marT="45725" marB="45725"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/>
                        <a:t>1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16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 err="1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Reloj</a:t>
                      </a:r>
                      <a:r>
                        <a:rPr lang="en-US" sz="1800" i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DS3021</a:t>
                      </a:r>
                      <a:endParaRPr sz="1800" b="1" dirty="0">
                        <a:solidFill>
                          <a:srgbClr val="1155CC"/>
                        </a:solidFill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/>
                        <a:t>1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 smtClean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Lector</a:t>
                      </a:r>
                      <a:r>
                        <a:rPr lang="en-US" sz="1800" i="0" baseline="0" dirty="0" smtClean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 SD-Card</a:t>
                      </a:r>
                      <a:endParaRPr sz="1800" dirty="0"/>
                    </a:p>
                  </a:txBody>
                  <a:tcPr marL="91450" marR="91450" marT="45725" marB="45725"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/>
                        <a:t>1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Shape 109"/>
          <p:cNvGraphicFramePr/>
          <p:nvPr>
            <p:extLst/>
          </p:nvPr>
        </p:nvGraphicFramePr>
        <p:xfrm>
          <a:off x="508970" y="3637288"/>
          <a:ext cx="5331375" cy="13431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349050"/>
                <a:gridCol w="982325"/>
              </a:tblGrid>
              <a:tr h="516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err="1" smtClean="0"/>
                        <a:t>Componente</a:t>
                      </a:r>
                      <a:r>
                        <a:rPr lang="en-US" sz="1800" u="none" strike="noStrike" cap="none" dirty="0" smtClean="0"/>
                        <a:t> </a:t>
                      </a:r>
                      <a:r>
                        <a:rPr lang="en-US" sz="1800" u="none" strike="noStrike" cap="none" dirty="0" err="1" smtClean="0"/>
                        <a:t>Dispositivo</a:t>
                      </a:r>
                      <a:r>
                        <a:rPr lang="en-US" sz="1800" u="none" strike="noStrike" cap="none" dirty="0" smtClean="0"/>
                        <a:t> </a:t>
                      </a:r>
                      <a:r>
                        <a:rPr lang="en-US" sz="1800" u="none" strike="noStrike" cap="none" dirty="0" err="1" smtClean="0"/>
                        <a:t>Esclavo</a:t>
                      </a:r>
                      <a:endParaRPr dirty="0"/>
                    </a:p>
                  </a:txBody>
                  <a:tcPr marL="91450" marR="91450" marT="45725" marB="45725"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Units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16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Arduino </a:t>
                      </a:r>
                      <a:r>
                        <a:rPr lang="en-US" sz="1800" i="0" dirty="0" err="1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WebMos</a:t>
                      </a:r>
                      <a:r>
                        <a:rPr lang="en-US" sz="1800" i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D1 R2</a:t>
                      </a:r>
                      <a:endParaRPr sz="1800" dirty="0"/>
                    </a:p>
                  </a:txBody>
                  <a:tcPr marL="91450" marR="91450" marT="45725" marB="45725"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/>
                        <a:t>1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Detector PIR (</a:t>
                      </a:r>
                      <a:r>
                        <a:rPr lang="en-US" sz="1800" i="0" dirty="0" err="1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movimiento</a:t>
                      </a:r>
                      <a:r>
                        <a:rPr lang="en-US" sz="1800" i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1800" dirty="0" smtClean="0"/>
                    </a:p>
                  </a:txBody>
                  <a:tcPr marL="91450" marR="91450" marT="45725" marB="45725"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/>
                        <a:t>1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70" y="1046429"/>
            <a:ext cx="2143125" cy="21431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170" y="3383293"/>
            <a:ext cx="1966108" cy="14726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56" y="5581355"/>
            <a:ext cx="2953763" cy="11633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501" y="5503389"/>
            <a:ext cx="2068866" cy="124132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950206" y="909496"/>
            <a:ext cx="1465243" cy="364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WebMos</a:t>
            </a:r>
            <a:r>
              <a:rPr lang="es-ES" dirty="0" smtClean="0"/>
              <a:t> D1 R2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6887602" y="2953683"/>
            <a:ext cx="1465243" cy="364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Sensor PIR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1293954" y="5083309"/>
            <a:ext cx="1634803" cy="364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SD </a:t>
            </a:r>
            <a:r>
              <a:rPr lang="es-ES" dirty="0" err="1" smtClean="0"/>
              <a:t>Card</a:t>
            </a:r>
            <a:r>
              <a:rPr lang="es-ES" dirty="0" smtClean="0"/>
              <a:t> Reader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6534533" y="5139378"/>
            <a:ext cx="1634803" cy="364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Reloj DS3231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168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695" y="782674"/>
            <a:ext cx="8229600" cy="990600"/>
          </a:xfrm>
        </p:spPr>
        <p:txBody>
          <a:bodyPr/>
          <a:lstStyle/>
          <a:p>
            <a:r>
              <a:rPr lang="en-US" dirty="0" smtClean="0"/>
              <a:t>3D Design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05401" y="2184027"/>
            <a:ext cx="7974894" cy="4166690"/>
          </a:xfrm>
          <a:prstGeom prst="rect">
            <a:avLst/>
          </a:prstGeom>
          <a:ln>
            <a:solidFill>
              <a:srgbClr val="274857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 err="1" smtClean="0"/>
              <a:t>Caja</a:t>
            </a:r>
            <a:r>
              <a:rPr lang="en-US" sz="2000" i="1" dirty="0" smtClean="0"/>
              <a:t> de Durex para </a:t>
            </a:r>
            <a:r>
              <a:rPr lang="en-US" sz="2000" i="1" dirty="0" err="1" smtClean="0"/>
              <a:t>soporte</a:t>
            </a:r>
            <a:r>
              <a:rPr lang="en-US" sz="2000" i="1" dirty="0" smtClean="0"/>
              <a:t> de </a:t>
            </a:r>
            <a:r>
              <a:rPr lang="en-US" sz="2000" i="1" dirty="0" err="1" smtClean="0"/>
              <a:t>dispositivo</a:t>
            </a:r>
            <a:r>
              <a:rPr lang="en-US" sz="2000" i="1" dirty="0" smtClean="0"/>
              <a:t> y </a:t>
            </a:r>
            <a:r>
              <a:rPr lang="en-US" sz="2000" i="1" dirty="0" err="1" smtClean="0"/>
              <a:t>sensores</a:t>
            </a:r>
            <a:endParaRPr lang="en-US" sz="2000" i="1" dirty="0" smtClean="0"/>
          </a:p>
          <a:p>
            <a:pPr marL="0" indent="0" algn="ctr">
              <a:buNone/>
            </a:pPr>
            <a:endParaRPr lang="en-US" sz="2000" i="1" dirty="0"/>
          </a:p>
          <a:p>
            <a:pPr marL="0" indent="0" algn="ctr">
              <a:buNone/>
            </a:pPr>
            <a:endParaRPr lang="en-US" sz="2000" i="1" dirty="0" smtClean="0"/>
          </a:p>
          <a:p>
            <a:pPr marL="0" indent="0" algn="ctr">
              <a:buNone/>
            </a:pPr>
            <a:endParaRPr lang="en-US" sz="2000" i="1" dirty="0"/>
          </a:p>
          <a:p>
            <a:pPr marL="0" indent="0" algn="ctr">
              <a:buNone/>
            </a:pPr>
            <a:endParaRPr lang="en-US" sz="2000" i="1" dirty="0" smtClean="0"/>
          </a:p>
          <a:p>
            <a:pPr marL="0" indent="0" algn="ctr">
              <a:buNone/>
            </a:pPr>
            <a:endParaRPr lang="en-US" sz="2000" i="1" dirty="0"/>
          </a:p>
          <a:p>
            <a:pPr marL="0" indent="0" algn="ctr">
              <a:buNone/>
            </a:pPr>
            <a:endParaRPr lang="en-US" sz="2000" i="1" dirty="0" smtClean="0"/>
          </a:p>
          <a:p>
            <a:pPr marL="0" indent="0" algn="ctr">
              <a:buNone/>
            </a:pPr>
            <a:endParaRPr lang="en-US" sz="2000" i="1" dirty="0"/>
          </a:p>
          <a:p>
            <a:pPr marL="0" indent="0" algn="ctr">
              <a:buNone/>
            </a:pPr>
            <a:r>
              <a:rPr lang="en-US" sz="2000" i="1" dirty="0" smtClean="0"/>
              <a:t> </a:t>
            </a:r>
          </a:p>
          <a:p>
            <a:pPr algn="ctr"/>
            <a:endParaRPr lang="en-US" sz="3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43" b="7741"/>
          <a:stretch/>
        </p:blipFill>
        <p:spPr>
          <a:xfrm>
            <a:off x="2622064" y="2805501"/>
            <a:ext cx="4086862" cy="337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8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695" y="782674"/>
            <a:ext cx="8229600" cy="990600"/>
          </a:xfrm>
        </p:spPr>
        <p:txBody>
          <a:bodyPr/>
          <a:lstStyle/>
          <a:p>
            <a:r>
              <a:rPr lang="en-US" dirty="0" err="1" smtClean="0"/>
              <a:t>Programación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05401" y="2184027"/>
            <a:ext cx="7974894" cy="4166690"/>
          </a:xfrm>
          <a:prstGeom prst="rect">
            <a:avLst/>
          </a:prstGeom>
          <a:ln>
            <a:solidFill>
              <a:srgbClr val="274857"/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i="1" dirty="0" smtClean="0"/>
              <a:t>#Cinco </a:t>
            </a:r>
            <a:r>
              <a:rPr lang="en-US" sz="3600" i="1" dirty="0" err="1" smtClean="0"/>
              <a:t>partes</a:t>
            </a:r>
            <a:r>
              <a:rPr lang="en-US" sz="3600" i="1" dirty="0" smtClean="0"/>
              <a:t> </a:t>
            </a:r>
            <a:r>
              <a:rPr lang="en-US" sz="3600" i="1" dirty="0" err="1" smtClean="0"/>
              <a:t>Básicas</a:t>
            </a:r>
            <a:r>
              <a:rPr lang="en-US" sz="3600" i="1" dirty="0" smtClean="0"/>
              <a:t>:</a:t>
            </a:r>
          </a:p>
          <a:p>
            <a:pPr>
              <a:buFontTx/>
              <a:buChar char="-"/>
            </a:pPr>
            <a:r>
              <a:rPr lang="en-US" sz="1800" b="1" i="1" dirty="0" err="1" smtClean="0"/>
              <a:t>Libreria</a:t>
            </a:r>
            <a:r>
              <a:rPr lang="en-US" sz="1800" b="1" i="1" dirty="0" smtClean="0"/>
              <a:t> </a:t>
            </a:r>
            <a:r>
              <a:rPr lang="en-US" sz="1800" b="1" i="1" dirty="0" err="1" smtClean="0"/>
              <a:t>RelojAlarma</a:t>
            </a:r>
            <a:r>
              <a:rPr lang="en-US" sz="1800" b="1" i="1" dirty="0" smtClean="0"/>
              <a:t>: </a:t>
            </a:r>
            <a:r>
              <a:rPr lang="en-US" sz="1800" i="1" dirty="0" smtClean="0"/>
              <a:t>Control y </a:t>
            </a:r>
            <a:r>
              <a:rPr lang="en-US" sz="1800" i="1" dirty="0" err="1" smtClean="0"/>
              <a:t>tratamiento</a:t>
            </a:r>
            <a:r>
              <a:rPr lang="en-US" sz="1800" i="1" dirty="0" smtClean="0"/>
              <a:t> del </a:t>
            </a:r>
            <a:r>
              <a:rPr lang="en-US" sz="1800" i="1" dirty="0" err="1" smtClean="0"/>
              <a:t>reloj</a:t>
            </a:r>
            <a:r>
              <a:rPr lang="en-US" sz="1800" i="1" dirty="0" smtClean="0"/>
              <a:t>, </a:t>
            </a:r>
            <a:r>
              <a:rPr lang="en-US" sz="1800" i="1" dirty="0" err="1" smtClean="0"/>
              <a:t>registro</a:t>
            </a:r>
            <a:r>
              <a:rPr lang="en-US" sz="1800" i="1" dirty="0" smtClean="0"/>
              <a:t> de </a:t>
            </a:r>
            <a:r>
              <a:rPr lang="en-US" sz="1800" i="1" dirty="0" err="1" smtClean="0"/>
              <a:t>horas</a:t>
            </a:r>
            <a:r>
              <a:rPr lang="en-US" sz="1800" i="1" dirty="0" smtClean="0"/>
              <a:t> de </a:t>
            </a:r>
            <a:r>
              <a:rPr lang="en-US" sz="1800" i="1" dirty="0" err="1" smtClean="0"/>
              <a:t>activación</a:t>
            </a:r>
            <a:r>
              <a:rPr lang="en-US" sz="1800" i="1" dirty="0" smtClean="0"/>
              <a:t> de </a:t>
            </a:r>
            <a:r>
              <a:rPr lang="en-US" sz="1800" i="1" dirty="0" err="1" smtClean="0"/>
              <a:t>alarma</a:t>
            </a:r>
            <a:r>
              <a:rPr lang="en-US" sz="1800" i="1" dirty="0" smtClean="0"/>
              <a:t> y </a:t>
            </a:r>
            <a:r>
              <a:rPr lang="en-US" sz="1800" i="1" dirty="0" err="1" smtClean="0"/>
              <a:t>chequeo</a:t>
            </a:r>
            <a:r>
              <a:rPr lang="en-US" sz="1800" i="1" dirty="0" smtClean="0"/>
              <a:t> de </a:t>
            </a:r>
            <a:r>
              <a:rPr lang="en-US" sz="1800" i="1" dirty="0" err="1" smtClean="0"/>
              <a:t>automatizacion</a:t>
            </a:r>
            <a:r>
              <a:rPr lang="en-US" sz="1800" i="1" dirty="0" smtClean="0"/>
              <a:t> de </a:t>
            </a:r>
            <a:r>
              <a:rPr lang="en-US" sz="1800" i="1" dirty="0" err="1" smtClean="0"/>
              <a:t>arranque</a:t>
            </a:r>
            <a:r>
              <a:rPr lang="en-US" sz="1800" i="1" dirty="0" smtClean="0"/>
              <a:t> y </a:t>
            </a:r>
            <a:r>
              <a:rPr lang="en-US" sz="1800" i="1" dirty="0" err="1" smtClean="0"/>
              <a:t>parada</a:t>
            </a:r>
            <a:r>
              <a:rPr lang="en-US" sz="1800" i="1" dirty="0" smtClean="0"/>
              <a:t> del </a:t>
            </a:r>
            <a:r>
              <a:rPr lang="en-US" sz="1800" i="1" dirty="0" err="1" smtClean="0"/>
              <a:t>dispositivo</a:t>
            </a:r>
            <a:endParaRPr lang="en-US" sz="1800" i="1" dirty="0" smtClean="0"/>
          </a:p>
          <a:p>
            <a:pPr>
              <a:buFontTx/>
              <a:buChar char="-"/>
            </a:pPr>
            <a:r>
              <a:rPr lang="en-US" sz="1800" b="1" i="1" dirty="0" err="1" smtClean="0"/>
              <a:t>Libreria</a:t>
            </a:r>
            <a:r>
              <a:rPr lang="en-US" sz="1800" b="1" i="1" dirty="0" smtClean="0"/>
              <a:t> </a:t>
            </a:r>
            <a:r>
              <a:rPr lang="en-US" sz="1800" b="1" i="1" dirty="0" err="1" smtClean="0"/>
              <a:t>TarjetaSD</a:t>
            </a:r>
            <a:r>
              <a:rPr lang="en-US" sz="1800" b="1" i="1" dirty="0" smtClean="0"/>
              <a:t>: </a:t>
            </a:r>
            <a:r>
              <a:rPr lang="en-US" sz="1800" i="1" dirty="0" err="1" smtClean="0"/>
              <a:t>Funciones</a:t>
            </a:r>
            <a:r>
              <a:rPr lang="en-US" sz="1800" i="1" dirty="0" smtClean="0"/>
              <a:t> y </a:t>
            </a:r>
            <a:r>
              <a:rPr lang="en-US" sz="1800" i="1" dirty="0" err="1" smtClean="0"/>
              <a:t>datos</a:t>
            </a:r>
            <a:r>
              <a:rPr lang="en-US" sz="1800" i="1" dirty="0" smtClean="0"/>
              <a:t> para </a:t>
            </a:r>
            <a:r>
              <a:rPr lang="en-US" sz="1800" i="1" dirty="0" err="1" smtClean="0"/>
              <a:t>lectura</a:t>
            </a:r>
            <a:r>
              <a:rPr lang="en-US" sz="1800" i="1" dirty="0" smtClean="0"/>
              <a:t> y </a:t>
            </a:r>
            <a:r>
              <a:rPr lang="en-US" sz="1800" i="1" dirty="0" err="1" smtClean="0"/>
              <a:t>escritura</a:t>
            </a:r>
            <a:r>
              <a:rPr lang="en-US" sz="1800" i="1" dirty="0" smtClean="0"/>
              <a:t> de los </a:t>
            </a:r>
            <a:r>
              <a:rPr lang="en-US" sz="1800" i="1" dirty="0" err="1" smtClean="0"/>
              <a:t>datos</a:t>
            </a:r>
            <a:r>
              <a:rPr lang="en-US" sz="1800" i="1" dirty="0" smtClean="0"/>
              <a:t> del lector de la </a:t>
            </a:r>
            <a:r>
              <a:rPr lang="en-US" sz="1800" i="1" dirty="0" err="1" smtClean="0"/>
              <a:t>tarjeta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microSD</a:t>
            </a:r>
            <a:endParaRPr lang="en-US" sz="1800" i="1" dirty="0" smtClean="0"/>
          </a:p>
          <a:p>
            <a:pPr>
              <a:buFontTx/>
              <a:buChar char="-"/>
            </a:pPr>
            <a:r>
              <a:rPr lang="en-US" sz="1800" b="1" i="1" dirty="0" err="1" smtClean="0"/>
              <a:t>Libreria</a:t>
            </a:r>
            <a:r>
              <a:rPr lang="en-US" sz="1800" b="1" i="1" dirty="0" smtClean="0"/>
              <a:t> </a:t>
            </a:r>
            <a:r>
              <a:rPr lang="en-US" sz="1800" b="1" i="1" dirty="0" err="1" smtClean="0"/>
              <a:t>TelegramServidor</a:t>
            </a:r>
            <a:r>
              <a:rPr lang="en-US" sz="1800" b="1" i="1" dirty="0" smtClean="0"/>
              <a:t>: </a:t>
            </a:r>
            <a:r>
              <a:rPr lang="en-US" sz="1800" i="1" dirty="0" err="1"/>
              <a:t>F</a:t>
            </a:r>
            <a:r>
              <a:rPr lang="en-US" sz="1800" i="1" dirty="0" err="1" smtClean="0"/>
              <a:t>unciones</a:t>
            </a:r>
            <a:r>
              <a:rPr lang="en-US" sz="1800" i="1" dirty="0" smtClean="0"/>
              <a:t> y </a:t>
            </a:r>
            <a:r>
              <a:rPr lang="en-US" sz="1800" i="1" dirty="0" err="1" smtClean="0"/>
              <a:t>datos</a:t>
            </a:r>
            <a:r>
              <a:rPr lang="en-US" sz="1800" i="1" dirty="0" smtClean="0"/>
              <a:t> de </a:t>
            </a:r>
            <a:r>
              <a:rPr lang="en-US" sz="1800" i="1" dirty="0" err="1" smtClean="0"/>
              <a:t>interacción</a:t>
            </a:r>
            <a:r>
              <a:rPr lang="en-US" sz="1800" i="1" dirty="0" smtClean="0"/>
              <a:t> con el Bot de Telegram</a:t>
            </a:r>
          </a:p>
          <a:p>
            <a:pPr>
              <a:buFontTx/>
              <a:buChar char="-"/>
            </a:pPr>
            <a:r>
              <a:rPr lang="en-US" sz="1800" b="1" i="1" dirty="0" err="1" smtClean="0"/>
              <a:t>WifiManager</a:t>
            </a:r>
            <a:r>
              <a:rPr lang="en-US" sz="1800" b="1" i="1" dirty="0" smtClean="0"/>
              <a:t>: </a:t>
            </a:r>
            <a:r>
              <a:rPr lang="en-US" sz="1800" i="1" dirty="0" err="1" smtClean="0"/>
              <a:t>Configuración</a:t>
            </a:r>
            <a:r>
              <a:rPr lang="en-US" sz="1800" i="1" dirty="0" smtClean="0"/>
              <a:t> de la red </a:t>
            </a:r>
            <a:r>
              <a:rPr lang="en-US" sz="1800" i="1" dirty="0" err="1" smtClean="0"/>
              <a:t>wifi</a:t>
            </a:r>
            <a:r>
              <a:rPr lang="en-US" sz="1800" i="1" dirty="0" smtClean="0"/>
              <a:t> y </a:t>
            </a:r>
            <a:r>
              <a:rPr lang="en-US" sz="1800" i="1" dirty="0" err="1" smtClean="0"/>
              <a:t>guardado</a:t>
            </a:r>
            <a:r>
              <a:rPr lang="en-US" sz="1800" i="1" dirty="0" smtClean="0"/>
              <a:t> de los </a:t>
            </a:r>
            <a:r>
              <a:rPr lang="en-US" sz="1800" i="1" dirty="0" err="1" smtClean="0"/>
              <a:t>datos</a:t>
            </a:r>
            <a:r>
              <a:rPr lang="en-US" sz="1800" i="1" dirty="0"/>
              <a:t> </a:t>
            </a:r>
            <a:r>
              <a:rPr lang="en-US" sz="1800" i="1" dirty="0" smtClean="0"/>
              <a:t>IP</a:t>
            </a:r>
          </a:p>
          <a:p>
            <a:pPr>
              <a:buFontTx/>
              <a:buChar char="-"/>
            </a:pPr>
            <a:r>
              <a:rPr lang="en-US" sz="1800" b="1" i="1" dirty="0"/>
              <a:t> </a:t>
            </a:r>
            <a:r>
              <a:rPr lang="en-US" sz="1800" b="1" i="1" dirty="0" err="1" smtClean="0"/>
              <a:t>Código</a:t>
            </a:r>
            <a:r>
              <a:rPr lang="en-US" sz="1800" b="1" i="1" dirty="0" smtClean="0"/>
              <a:t> Base: </a:t>
            </a:r>
            <a:r>
              <a:rPr lang="en-US" sz="1800" i="1" dirty="0" err="1" smtClean="0"/>
              <a:t>Seis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estados</a:t>
            </a:r>
            <a:r>
              <a:rPr lang="en-US" sz="1800" i="1" dirty="0" smtClean="0"/>
              <a:t> de la </a:t>
            </a:r>
            <a:r>
              <a:rPr lang="en-US" sz="1800" i="1" dirty="0" err="1" smtClean="0"/>
              <a:t>alarma</a:t>
            </a:r>
            <a:r>
              <a:rPr lang="en-US" sz="1800" i="1" dirty="0" smtClean="0"/>
              <a:t>:</a:t>
            </a:r>
          </a:p>
          <a:p>
            <a:pPr lvl="1">
              <a:buFontTx/>
              <a:buChar char="-"/>
            </a:pPr>
            <a:r>
              <a:rPr lang="en-US" sz="1400" i="1" dirty="0" smtClean="0"/>
              <a:t>Estado 0: </a:t>
            </a:r>
            <a:r>
              <a:rPr lang="en-US" sz="1400" i="1" dirty="0" err="1" smtClean="0"/>
              <a:t>Dispositivo</a:t>
            </a:r>
            <a:r>
              <a:rPr lang="en-US" sz="1400" i="1" dirty="0" smtClean="0"/>
              <a:t> en </a:t>
            </a:r>
            <a:r>
              <a:rPr lang="en-US" sz="1400" i="1" dirty="0" err="1" smtClean="0"/>
              <a:t>escucha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esperando</a:t>
            </a:r>
            <a:r>
              <a:rPr lang="en-US" sz="1400" i="1" dirty="0" smtClean="0"/>
              <a:t> a </a:t>
            </a:r>
            <a:r>
              <a:rPr lang="en-US" sz="1400" i="1" dirty="0" err="1" smtClean="0"/>
              <a:t>ser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activado</a:t>
            </a:r>
            <a:endParaRPr lang="en-US" sz="1400" i="1" dirty="0" smtClean="0"/>
          </a:p>
          <a:p>
            <a:pPr lvl="1">
              <a:buFontTx/>
              <a:buChar char="-"/>
            </a:pPr>
            <a:r>
              <a:rPr lang="en-US" sz="1400" i="1" dirty="0" smtClean="0"/>
              <a:t>Estado 1: </a:t>
            </a:r>
            <a:r>
              <a:rPr lang="en-US" sz="1400" i="1" dirty="0" err="1" smtClean="0"/>
              <a:t>Dispositivo</a:t>
            </a:r>
            <a:r>
              <a:rPr lang="en-US" sz="1400" i="1" dirty="0" smtClean="0"/>
              <a:t> en </a:t>
            </a:r>
            <a:r>
              <a:rPr lang="en-US" sz="1400" i="1" dirty="0" err="1" smtClean="0"/>
              <a:t>estado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transitorio</a:t>
            </a:r>
            <a:r>
              <a:rPr lang="en-US" sz="1400" i="1" dirty="0" smtClean="0"/>
              <a:t> (20 </a:t>
            </a:r>
            <a:r>
              <a:rPr lang="en-US" sz="1400" i="1" dirty="0" err="1" smtClean="0"/>
              <a:t>segundos</a:t>
            </a:r>
            <a:r>
              <a:rPr lang="en-US" sz="1400" i="1" dirty="0" smtClean="0"/>
              <a:t>) para </a:t>
            </a:r>
            <a:r>
              <a:rPr lang="en-US" sz="1400" i="1" dirty="0" err="1" smtClean="0"/>
              <a:t>activación</a:t>
            </a:r>
            <a:r>
              <a:rPr lang="en-US" sz="1400" i="1" dirty="0" smtClean="0"/>
              <a:t> de la </a:t>
            </a:r>
            <a:r>
              <a:rPr lang="en-US" sz="1400" i="1" dirty="0" err="1" smtClean="0"/>
              <a:t>alarma</a:t>
            </a:r>
            <a:endParaRPr lang="en-US" sz="1400" i="1" dirty="0" smtClean="0"/>
          </a:p>
          <a:p>
            <a:pPr lvl="1">
              <a:buFontTx/>
              <a:buChar char="-"/>
            </a:pPr>
            <a:r>
              <a:rPr lang="en-US" sz="1400" i="1" dirty="0" smtClean="0"/>
              <a:t>Estado 2: </a:t>
            </a:r>
            <a:r>
              <a:rPr lang="en-US" sz="1400" i="1" dirty="0" err="1" smtClean="0"/>
              <a:t>Dispositivo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activado</a:t>
            </a:r>
            <a:r>
              <a:rPr lang="en-US" sz="1400" i="1" dirty="0" smtClean="0"/>
              <a:t> y con sensor de </a:t>
            </a:r>
            <a:r>
              <a:rPr lang="en-US" sz="1400" i="1" dirty="0" err="1" smtClean="0"/>
              <a:t>movimiento</a:t>
            </a:r>
            <a:r>
              <a:rPr lang="en-US" sz="1400" i="1" dirty="0" smtClean="0"/>
              <a:t>  a la </a:t>
            </a:r>
            <a:r>
              <a:rPr lang="en-US" sz="1400" i="1" dirty="0" err="1" smtClean="0"/>
              <a:t>escucha</a:t>
            </a:r>
            <a:endParaRPr lang="en-US" sz="1400" i="1" dirty="0" smtClean="0"/>
          </a:p>
          <a:p>
            <a:pPr lvl="1">
              <a:buFontTx/>
              <a:buChar char="-"/>
            </a:pPr>
            <a:r>
              <a:rPr lang="en-US" sz="1400" i="1" dirty="0" smtClean="0"/>
              <a:t>Estado 3: </a:t>
            </a:r>
            <a:r>
              <a:rPr lang="en-US" sz="1400" i="1" dirty="0" err="1" smtClean="0"/>
              <a:t>Dispositivo</a:t>
            </a:r>
            <a:r>
              <a:rPr lang="en-US" sz="1400" i="1" dirty="0" smtClean="0"/>
              <a:t> con </a:t>
            </a:r>
            <a:r>
              <a:rPr lang="en-US" sz="1400" i="1" dirty="0" err="1" smtClean="0"/>
              <a:t>detección</a:t>
            </a:r>
            <a:r>
              <a:rPr lang="en-US" sz="1400" i="1" dirty="0" smtClean="0"/>
              <a:t> de </a:t>
            </a:r>
            <a:r>
              <a:rPr lang="en-US" sz="1400" i="1" dirty="0" err="1" smtClean="0"/>
              <a:t>movimiento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positiva</a:t>
            </a:r>
            <a:r>
              <a:rPr lang="en-US" sz="1400" i="1" dirty="0" smtClean="0"/>
              <a:t>. </a:t>
            </a:r>
            <a:r>
              <a:rPr lang="en-US" sz="1400" i="1" dirty="0" err="1" smtClean="0"/>
              <a:t>Alerta</a:t>
            </a:r>
            <a:r>
              <a:rPr lang="en-US" sz="1400" i="1" dirty="0" smtClean="0"/>
              <a:t> 1</a:t>
            </a:r>
          </a:p>
          <a:p>
            <a:pPr lvl="1">
              <a:buFontTx/>
              <a:buChar char="-"/>
            </a:pPr>
            <a:r>
              <a:rPr lang="en-US" sz="1400" i="1" dirty="0" smtClean="0"/>
              <a:t>Estado 4: </a:t>
            </a:r>
            <a:r>
              <a:rPr lang="en-US" sz="1400" i="1" dirty="0" err="1" smtClean="0"/>
              <a:t>Dispositivo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alarmado</a:t>
            </a:r>
            <a:r>
              <a:rPr lang="en-US" sz="1400" i="1" dirty="0" smtClean="0"/>
              <a:t>. </a:t>
            </a:r>
            <a:r>
              <a:rPr lang="en-US" sz="1400" i="1" dirty="0" err="1" smtClean="0"/>
              <a:t>Alerta</a:t>
            </a:r>
            <a:r>
              <a:rPr lang="en-US" sz="1400" i="1" dirty="0" smtClean="0"/>
              <a:t> 2. </a:t>
            </a:r>
            <a:r>
              <a:rPr lang="en-US" sz="1400" i="1" dirty="0" err="1" smtClean="0"/>
              <a:t>Desactivación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por</a:t>
            </a:r>
            <a:r>
              <a:rPr lang="en-US" sz="1400" i="1" dirty="0" smtClean="0"/>
              <a:t> PIN</a:t>
            </a:r>
          </a:p>
          <a:p>
            <a:pPr lvl="1">
              <a:buFontTx/>
              <a:buChar char="-"/>
            </a:pPr>
            <a:r>
              <a:rPr lang="en-US" sz="1400" i="1" dirty="0" smtClean="0"/>
              <a:t>Estado 5: (Estado no functional). </a:t>
            </a:r>
            <a:r>
              <a:rPr lang="en-US" sz="1400" i="1" dirty="0" err="1" smtClean="0"/>
              <a:t>Programación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futura</a:t>
            </a:r>
            <a:endParaRPr lang="en-US" sz="1400" i="1" dirty="0" smtClean="0"/>
          </a:p>
          <a:p>
            <a:pPr lvl="1">
              <a:buFontTx/>
              <a:buChar char="-"/>
            </a:pPr>
            <a:r>
              <a:rPr lang="en-US" sz="1400" i="1" dirty="0" smtClean="0"/>
              <a:t>Estado 6: </a:t>
            </a:r>
            <a:r>
              <a:rPr lang="en-US" sz="1400" i="1" dirty="0" err="1" smtClean="0"/>
              <a:t>Dispositivo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alarmado</a:t>
            </a:r>
            <a:r>
              <a:rPr lang="en-US" sz="1400" i="1" dirty="0" smtClean="0"/>
              <a:t>. </a:t>
            </a:r>
            <a:r>
              <a:rPr lang="en-US" sz="1400" i="1" dirty="0" err="1" smtClean="0"/>
              <a:t>Alerta</a:t>
            </a:r>
            <a:r>
              <a:rPr lang="en-US" sz="1400" i="1" dirty="0" smtClean="0"/>
              <a:t> 3. </a:t>
            </a:r>
            <a:r>
              <a:rPr lang="en-US" sz="1400" i="1" dirty="0" err="1" smtClean="0"/>
              <a:t>Tras</a:t>
            </a:r>
            <a:r>
              <a:rPr lang="en-US" sz="1400" i="1" dirty="0" smtClean="0"/>
              <a:t> 3 </a:t>
            </a:r>
            <a:r>
              <a:rPr lang="en-US" sz="1400" i="1" dirty="0" err="1" smtClean="0"/>
              <a:t>veces</a:t>
            </a:r>
            <a:r>
              <a:rPr lang="en-US" sz="1400" i="1" dirty="0" smtClean="0"/>
              <a:t> de PIN </a:t>
            </a:r>
            <a:r>
              <a:rPr lang="en-US" sz="1400" i="1" dirty="0" err="1" smtClean="0"/>
              <a:t>fallido</a:t>
            </a:r>
            <a:r>
              <a:rPr lang="en-US" sz="1400" i="1" dirty="0" smtClean="0"/>
              <a:t>, </a:t>
            </a:r>
            <a:r>
              <a:rPr lang="en-US" sz="1400" i="1" dirty="0" err="1" smtClean="0"/>
              <a:t>desactivacion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por</a:t>
            </a:r>
            <a:r>
              <a:rPr lang="en-US" sz="1400" i="1" dirty="0" smtClean="0"/>
              <a:t> PUK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4826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FOTOS Y VIDEO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57200" y="1341245"/>
            <a:ext cx="8229600" cy="2243552"/>
          </a:xfrm>
          <a:prstGeom prst="rect">
            <a:avLst/>
          </a:prstGeom>
          <a:ln>
            <a:solidFill>
              <a:srgbClr val="274857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6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57200" y="3938903"/>
            <a:ext cx="8229600" cy="2243552"/>
          </a:xfrm>
          <a:prstGeom prst="rect">
            <a:avLst/>
          </a:prstGeom>
          <a:ln>
            <a:solidFill>
              <a:srgbClr val="274857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81" y="1341245"/>
            <a:ext cx="2716932" cy="2243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Emi\Downloads\IMG_20180420_232014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579" y="1341245"/>
            <a:ext cx="2991402" cy="224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941329" y="3247403"/>
            <a:ext cx="169790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Prototipo Base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4686193" y="3209166"/>
            <a:ext cx="204414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Prototipo Esclavo </a:t>
            </a:r>
            <a:endParaRPr lang="es-ES" dirty="0"/>
          </a:p>
        </p:txBody>
      </p:sp>
      <p:graphicFrame>
        <p:nvGraphicFramePr>
          <p:cNvPr id="3" name="2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990687"/>
              </p:ext>
            </p:extLst>
          </p:nvPr>
        </p:nvGraphicFramePr>
        <p:xfrm>
          <a:off x="3271454" y="4453427"/>
          <a:ext cx="24368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Objeto empaquetador del shell" showAsIcon="1" r:id="rId5" imgW="2437200" imgH="685800" progId="Package">
                  <p:embed/>
                </p:oleObj>
              </mc:Choice>
              <mc:Fallback>
                <p:oleObj name="Objeto empaquetador del shell" showAsIcon="1" r:id="rId5" imgW="243720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1454" y="4453427"/>
                        <a:ext cx="2436813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10 CuadroTexto"/>
          <p:cNvSpPr txBox="1"/>
          <p:nvPr/>
        </p:nvSpPr>
        <p:spPr>
          <a:xfrm>
            <a:off x="3767111" y="5613163"/>
            <a:ext cx="215539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Video demostrativo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258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279</TotalTime>
  <Words>285</Words>
  <Application>Microsoft Office PowerPoint</Application>
  <PresentationFormat>Presentación en pantalla (4:3)</PresentationFormat>
  <Paragraphs>56</Paragraphs>
  <Slides>6</Slides>
  <Notes>2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8" baseType="lpstr">
      <vt:lpstr>Clarity</vt:lpstr>
      <vt:lpstr>Paquete</vt:lpstr>
      <vt:lpstr>Alarma Multi-D</vt:lpstr>
      <vt:lpstr>Esquema de componentes</vt:lpstr>
      <vt:lpstr>Componentes</vt:lpstr>
      <vt:lpstr>3D Design</vt:lpstr>
      <vt:lpstr>Programación</vt:lpstr>
      <vt:lpstr>FOTOS Y VIDEO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Fernando Vilariño</dc:creator>
  <cp:keywords/>
  <dc:description/>
  <cp:lastModifiedBy>Emi</cp:lastModifiedBy>
  <cp:revision>34</cp:revision>
  <dcterms:created xsi:type="dcterms:W3CDTF">2017-02-15T08:09:33Z</dcterms:created>
  <dcterms:modified xsi:type="dcterms:W3CDTF">2018-04-20T22:10:34Z</dcterms:modified>
  <cp:category/>
</cp:coreProperties>
</file>